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04" r:id="rId2"/>
    <p:sldId id="314" r:id="rId3"/>
    <p:sldId id="376" r:id="rId4"/>
    <p:sldId id="361" r:id="rId5"/>
    <p:sldId id="364" r:id="rId6"/>
    <p:sldId id="365" r:id="rId7"/>
    <p:sldId id="385" r:id="rId8"/>
    <p:sldId id="366" r:id="rId9"/>
    <p:sldId id="367" r:id="rId10"/>
    <p:sldId id="387" r:id="rId11"/>
    <p:sldId id="368" r:id="rId12"/>
    <p:sldId id="369" r:id="rId13"/>
    <p:sldId id="370" r:id="rId14"/>
    <p:sldId id="371" r:id="rId15"/>
    <p:sldId id="372" r:id="rId16"/>
    <p:sldId id="373" r:id="rId17"/>
    <p:sldId id="392" r:id="rId18"/>
    <p:sldId id="374" r:id="rId19"/>
    <p:sldId id="343" r:id="rId20"/>
    <p:sldId id="356" r:id="rId21"/>
    <p:sldId id="351" r:id="rId22"/>
    <p:sldId id="357" r:id="rId23"/>
    <p:sldId id="394" r:id="rId24"/>
    <p:sldId id="262" r:id="rId25"/>
  </p:sldIdLst>
  <p:sldSz cx="9144000" cy="6858000" type="screen4x3"/>
  <p:notesSz cx="6807200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MPHOL BUNKHUMPORNPAT" initials="CB" lastIdx="1" clrIdx="0">
    <p:extLst>
      <p:ext uri="{19B8F6BF-5375-455C-9EA6-DF929625EA0E}">
        <p15:presenceInfo xmlns:p15="http://schemas.microsoft.com/office/powerpoint/2012/main" userId="CHUMPHOL BUNKHUMPORNP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52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8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6" cy="496968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6" cy="496968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r">
              <a:defRPr sz="1300"/>
            </a:lvl1pPr>
          </a:lstStyle>
          <a:p>
            <a:fld id="{B29CB9B8-D8EF-4EAD-BF24-29AC4C536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0384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8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8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r">
              <a:defRPr sz="1300"/>
            </a:lvl1pPr>
          </a:lstStyle>
          <a:p>
            <a:fld id="{0E8000FC-CDCD-4F15-A918-BDEED0EE8E69}" type="datetimeFigureOut">
              <a:rPr lang="th-TH" smtClean="0"/>
              <a:pPr/>
              <a:t>06/09/62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6" tIns="47843" rIns="95686" bIns="47843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5686" tIns="47843" rIns="95686" bIns="47843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8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8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r">
              <a:defRPr sz="1300"/>
            </a:lvl1pPr>
          </a:lstStyle>
          <a:p>
            <a:fld id="{3E4C2618-65DA-40CA-9DD0-1184A065149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5467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146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555A-2259-4850-9E1F-863AB2EEB332}" type="datetime1">
              <a:rPr lang="th-TH" smtClean="0"/>
              <a:pPr/>
              <a:t>06/09/62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C85-CBA4-47F4-BCBF-D1B184A64FA9}" type="datetime1">
              <a:rPr lang="th-TH" smtClean="0"/>
              <a:pPr/>
              <a:t>06/09/62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AD3E-1EE8-4A69-AB08-095656D878BE}" type="datetime1">
              <a:rPr lang="th-TH" smtClean="0"/>
              <a:pPr/>
              <a:t>06/09/62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B4F0-9DC9-4259-8F92-FF927F13FC03}" type="datetime1">
              <a:rPr lang="th-TH" smtClean="0"/>
              <a:pPr/>
              <a:t>06/09/62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204231: Computer Organization and Architecture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85BB-4B3E-4225-A82F-06F2D35D3144}" type="datetime1">
              <a:rPr lang="th-TH" smtClean="0"/>
              <a:pPr/>
              <a:t>06/09/62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BA74-E4C1-45A8-946D-F8E39C3B9905}" type="datetime1">
              <a:rPr lang="th-TH" smtClean="0"/>
              <a:pPr/>
              <a:t>06/09/62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FF56-D28E-493E-89C8-0A5DCB1FAAB1}" type="datetime1">
              <a:rPr lang="th-TH" smtClean="0"/>
              <a:pPr/>
              <a:t>06/09/62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EA5-8FA6-4079-A90A-8245937BFCDA}" type="datetime1">
              <a:rPr lang="th-TH" smtClean="0"/>
              <a:pPr/>
              <a:t>06/09/62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56CE-A9B7-4FF6-A531-65CFD2BED602}" type="datetime1">
              <a:rPr lang="th-TH" smtClean="0"/>
              <a:pPr/>
              <a:t>06/09/62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C179-985D-4BDF-A1F6-81883CF2CB2E}" type="datetime1">
              <a:rPr lang="th-TH" smtClean="0"/>
              <a:pPr/>
              <a:t>06/09/62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2E4A-FC2D-4632-8660-BE04CA416C63}" type="datetime1">
              <a:rPr lang="th-TH" smtClean="0"/>
              <a:pPr/>
              <a:t>06/09/62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B56AA-0F66-4D86-8AC2-6EEC7A09843A}" type="datetime1">
              <a:rPr lang="th-TH" smtClean="0"/>
              <a:pPr/>
              <a:t>06/09/62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204231: Computer Organization and Architecture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Architecture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496944" cy="11958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 I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Boolean Algebra and Map Simplifications</a:t>
            </a:r>
          </a:p>
          <a:p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4" name="รูปภาพ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450" y="404659"/>
            <a:ext cx="1943100" cy="1943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D13BC-9625-4128-A9C6-8D6A8C5B5743}"/>
              </a:ext>
            </a:extLst>
          </p:cNvPr>
          <p:cNvSpPr txBox="1"/>
          <p:nvPr/>
        </p:nvSpPr>
        <p:spPr>
          <a:xfrm>
            <a:off x="1" y="63347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Department of Computer Science, Faculty of Science, Chiang Mai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K-Map (Karnaugh Map)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squares corresponding to </a:t>
            </a:r>
            <a:r>
              <a:rPr lang="en-US" dirty="0" err="1"/>
              <a:t>minterms</a:t>
            </a:r>
            <a:r>
              <a:rPr lang="en-US" dirty="0"/>
              <a:t> that produce 1 for the function are marked by a 1 and the others are marked by a 0 or are left empty.</a:t>
            </a:r>
          </a:p>
          <a:p>
            <a:r>
              <a:rPr lang="en-US" dirty="0"/>
              <a:t>The squares containing 1’s are combined in groups of adjacent squares.</a:t>
            </a:r>
          </a:p>
          <a:p>
            <a:r>
              <a:rPr lang="en-US" dirty="0"/>
              <a:t>These groups must contain a number of squares that is an integral power of 2.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10</a:t>
            </a:fld>
            <a:endParaRPr lang="th-TH" sz="2000" dirty="0"/>
          </a:p>
        </p:txBody>
      </p:sp>
      <p:sp>
        <p:nvSpPr>
          <p:cNvPr id="6" name="ตัวยึดท้ายกระดาษ 5">
            <a:extLst>
              <a:ext uri="{FF2B5EF4-FFF2-40B4-BE49-F238E27FC236}">
                <a16:creationId xmlns:a16="http://schemas.microsoft.com/office/drawing/2014/main" id="{D9E0D750-475C-43C5-8CBC-6930C3E0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44643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Maps for Two-Variable Functions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11</a:t>
            </a:fld>
            <a:endParaRPr lang="th-TH" sz="2000" dirty="0"/>
          </a:p>
        </p:txBody>
      </p:sp>
      <p:pic>
        <p:nvPicPr>
          <p:cNvPr id="9" name="Content Placeholder 8" descr="1-7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6397" y="1848231"/>
            <a:ext cx="2791206" cy="31615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Maps for Three-Variable Functions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12</a:t>
            </a:fld>
            <a:endParaRPr lang="th-TH" sz="2000" dirty="0"/>
          </a:p>
        </p:txBody>
      </p:sp>
      <p:pic>
        <p:nvPicPr>
          <p:cNvPr id="9" name="Content Placeholder 8" descr="1-7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4328" y="1848231"/>
            <a:ext cx="3895344" cy="31615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Maps for Four-Variable Functions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13</a:t>
            </a:fld>
            <a:endParaRPr lang="th-TH" sz="2000" dirty="0"/>
          </a:p>
        </p:txBody>
      </p:sp>
      <p:pic>
        <p:nvPicPr>
          <p:cNvPr id="9" name="Content Placeholder 8" descr="1-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0023" y="1687030"/>
            <a:ext cx="4203954" cy="447827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for F(A, B, C) = </a:t>
            </a:r>
            <a:r>
              <a:rPr lang="en-US" dirty="0">
                <a:sym typeface="Symbol"/>
              </a:rPr>
              <a:t>(3, 4, 6, 7)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14</a:t>
            </a:fld>
            <a:endParaRPr lang="th-TH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4653136"/>
            <a:ext cx="239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 = BC + AC</a:t>
            </a:r>
            <a:r>
              <a:rPr lang="en-US" sz="3600" dirty="0">
                <a:sym typeface="Symbol"/>
              </a:rPr>
              <a:t></a:t>
            </a:r>
            <a:endParaRPr lang="th-TH" sz="3600" dirty="0"/>
          </a:p>
        </p:txBody>
      </p:sp>
      <p:pic>
        <p:nvPicPr>
          <p:cNvPr id="11" name="Content Placeholder 10" descr="1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9192" y="2098548"/>
            <a:ext cx="3785616" cy="2660904"/>
          </a:xfr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A692172-89F9-45CB-A0E8-74EE8D144134}"/>
              </a:ext>
            </a:extLst>
          </p:cNvPr>
          <p:cNvSpPr/>
          <p:nvPr/>
        </p:nvSpPr>
        <p:spPr>
          <a:xfrm>
            <a:off x="6234106" y="2420888"/>
            <a:ext cx="2416624" cy="2660905"/>
          </a:xfrm>
          <a:prstGeom prst="wedgeRoundRectCallout">
            <a:avLst>
              <a:gd name="adj1" fmla="val -68732"/>
              <a:gd name="adj2" fmla="val -211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The squares at the extreme ends of the same horizontal row are also to be considered adjacent.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28F5589-2CAC-4498-B51A-22D6ED3213CB}"/>
              </a:ext>
            </a:extLst>
          </p:cNvPr>
          <p:cNvSpPr/>
          <p:nvPr/>
        </p:nvSpPr>
        <p:spPr>
          <a:xfrm>
            <a:off x="2155376" y="1340768"/>
            <a:ext cx="2416623" cy="1275945"/>
          </a:xfrm>
          <a:prstGeom prst="wedgeRoundRectCallout">
            <a:avLst>
              <a:gd name="adj1" fmla="val 62827"/>
              <a:gd name="adj2" fmla="val 8537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two squares are adjacent if they share an edge.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9977062-AE2C-4DC4-ABF6-3BB61015F760}"/>
              </a:ext>
            </a:extLst>
          </p:cNvPr>
          <p:cNvSpPr/>
          <p:nvPr/>
        </p:nvSpPr>
        <p:spPr>
          <a:xfrm>
            <a:off x="1115616" y="5417860"/>
            <a:ext cx="4176464" cy="796949"/>
          </a:xfrm>
          <a:prstGeom prst="wedgeRoundRectCallout">
            <a:avLst>
              <a:gd name="adj1" fmla="val 41429"/>
              <a:gd name="adj2" fmla="val -8291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The OR of all terms gives the simplified algebraic expression.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 for F(A, B, C) = </a:t>
            </a:r>
            <a:r>
              <a:rPr lang="en-US" dirty="0">
                <a:sym typeface="Symbol"/>
              </a:rPr>
              <a:t>(0, 2, 4, 5, 6)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15</a:t>
            </a:fld>
            <a:endParaRPr lang="th-TH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39318" y="5013176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 = C</a:t>
            </a:r>
            <a:r>
              <a:rPr lang="en-US" sz="3600" dirty="0">
                <a:sym typeface="Symbol"/>
              </a:rPr>
              <a:t></a:t>
            </a:r>
            <a:r>
              <a:rPr lang="en-US" sz="3600" dirty="0"/>
              <a:t> + AB</a:t>
            </a:r>
            <a:r>
              <a:rPr lang="en-US" sz="3600" dirty="0">
                <a:sym typeface="Symbol"/>
              </a:rPr>
              <a:t></a:t>
            </a:r>
            <a:endParaRPr lang="th-TH" sz="3600" dirty="0"/>
          </a:p>
        </p:txBody>
      </p:sp>
      <p:pic>
        <p:nvPicPr>
          <p:cNvPr id="11" name="Content Placeholder 10" descr="1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9192" y="2098548"/>
            <a:ext cx="3785616" cy="2660904"/>
          </a:xfr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97B465C-DFDA-46E8-9763-A0E7EF2F914B}"/>
              </a:ext>
            </a:extLst>
          </p:cNvPr>
          <p:cNvSpPr/>
          <p:nvPr/>
        </p:nvSpPr>
        <p:spPr>
          <a:xfrm>
            <a:off x="279532" y="1262873"/>
            <a:ext cx="2996324" cy="1950103"/>
          </a:xfrm>
          <a:prstGeom prst="wedgeRoundRectCallout">
            <a:avLst>
              <a:gd name="adj1" fmla="val 61767"/>
              <a:gd name="adj2" fmla="val 7524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Groups of combined adjacent squares may share one or more squares with one or more groups.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Map for F(A, B, C, D) = </a:t>
            </a:r>
            <a:r>
              <a:rPr lang="en-US" sz="3600" dirty="0">
                <a:sym typeface="Symbol"/>
              </a:rPr>
              <a:t>(0, 1, 2, 6, 8, 9, 10)</a:t>
            </a:r>
            <a:endParaRPr lang="th-TH" sz="36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16</a:t>
            </a:fld>
            <a:endParaRPr lang="th-TH" sz="2000" dirty="0"/>
          </a:p>
        </p:txBody>
      </p:sp>
      <p:pic>
        <p:nvPicPr>
          <p:cNvPr id="11" name="Content Placeholder 10" descr="1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3754" y="1248132"/>
            <a:ext cx="3936492" cy="3909060"/>
          </a:xfrm>
        </p:spPr>
      </p:pic>
      <p:sp>
        <p:nvSpPr>
          <p:cNvPr id="10" name="TextBox 9"/>
          <p:cNvSpPr txBox="1"/>
          <p:nvPr/>
        </p:nvSpPr>
        <p:spPr>
          <a:xfrm>
            <a:off x="2843808" y="4947509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Sum-of-Products</a:t>
            </a:r>
          </a:p>
          <a:p>
            <a:pPr algn="ctr"/>
            <a:r>
              <a:rPr lang="en-US" sz="3600" dirty="0"/>
              <a:t>F = B</a:t>
            </a:r>
            <a:r>
              <a:rPr lang="en-US" sz="3600" dirty="0">
                <a:sym typeface="Symbol"/>
              </a:rPr>
              <a:t>D</a:t>
            </a:r>
            <a:r>
              <a:rPr lang="en-US" sz="3600" dirty="0"/>
              <a:t> + B</a:t>
            </a:r>
            <a:r>
              <a:rPr lang="en-US" sz="3600" dirty="0">
                <a:sym typeface="Symbol"/>
              </a:rPr>
              <a:t>C + </a:t>
            </a:r>
            <a:r>
              <a:rPr lang="en-US" sz="3600" dirty="0"/>
              <a:t>A</a:t>
            </a:r>
            <a:r>
              <a:rPr lang="en-US" sz="3600" dirty="0">
                <a:sym typeface="Symbol"/>
              </a:rPr>
              <a:t>CD</a:t>
            </a:r>
            <a:endParaRPr lang="th-TH" sz="36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3395067-42CE-4FEA-A5D0-0558C1757569}"/>
              </a:ext>
            </a:extLst>
          </p:cNvPr>
          <p:cNvSpPr/>
          <p:nvPr/>
        </p:nvSpPr>
        <p:spPr>
          <a:xfrm>
            <a:off x="251520" y="1700808"/>
            <a:ext cx="2809096" cy="1604804"/>
          </a:xfrm>
          <a:prstGeom prst="wedgeRoundRectCallout">
            <a:avLst>
              <a:gd name="adj1" fmla="val 60438"/>
              <a:gd name="adj2" fmla="val -384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The squares at the top and the bottom of a column are adjacent.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8641649-4CC0-41F6-944F-7A1639338665}"/>
              </a:ext>
            </a:extLst>
          </p:cNvPr>
          <p:cNvSpPr/>
          <p:nvPr/>
        </p:nvSpPr>
        <p:spPr>
          <a:xfrm>
            <a:off x="6488698" y="2708920"/>
            <a:ext cx="2475789" cy="1944216"/>
          </a:xfrm>
          <a:prstGeom prst="wedgeRoundRectCallout">
            <a:avLst>
              <a:gd name="adj1" fmla="val -87518"/>
              <a:gd name="adj2" fmla="val 2232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The four corner squares of a map must also be considered to be adjacent.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Product-of-Sums Simplification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mark the empty squares with 0’s and combine them into groups of adjacent squares, we obtain the complement of the function (F’).</a:t>
            </a:r>
          </a:p>
          <a:p>
            <a:r>
              <a:rPr lang="en-US" dirty="0"/>
              <a:t>Taking the complement of F’ produces an expression for F in product-of-sums form.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17</a:t>
            </a:fld>
            <a:endParaRPr lang="th-TH" sz="2000" dirty="0"/>
          </a:p>
        </p:txBody>
      </p:sp>
      <p:sp>
        <p:nvSpPr>
          <p:cNvPr id="6" name="ตัวยึดท้ายกระดาษ 5">
            <a:extLst>
              <a:ext uri="{FF2B5EF4-FFF2-40B4-BE49-F238E27FC236}">
                <a16:creationId xmlns:a16="http://schemas.microsoft.com/office/drawing/2014/main" id="{7CA5BFDE-2E73-46BD-B370-E260E91A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75207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1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0612" y="1124744"/>
            <a:ext cx="3922776" cy="3895344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Map for F(A, B, C) = </a:t>
            </a:r>
            <a:r>
              <a:rPr lang="en-US" sz="3800" dirty="0">
                <a:sym typeface="Symbol"/>
              </a:rPr>
              <a:t>(0, 1, 2, 5, 8, 9, 10)</a:t>
            </a:r>
            <a:endParaRPr lang="th-TH" sz="38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18</a:t>
            </a:fld>
            <a:endParaRPr lang="th-TH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8446D-89A6-48F2-A784-90C94B15A57A}"/>
              </a:ext>
            </a:extLst>
          </p:cNvPr>
          <p:cNvSpPr/>
          <p:nvPr/>
        </p:nvSpPr>
        <p:spPr>
          <a:xfrm>
            <a:off x="3131840" y="4755912"/>
            <a:ext cx="47240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ym typeface="Symbol"/>
              </a:rPr>
              <a:t>Product-of-Sums</a:t>
            </a:r>
          </a:p>
          <a:p>
            <a:r>
              <a:rPr lang="en-US" sz="3200" dirty="0"/>
              <a:t>F</a:t>
            </a:r>
            <a:r>
              <a:rPr lang="en-US" sz="3200" dirty="0">
                <a:sym typeface="Symbol"/>
              </a:rPr>
              <a:t></a:t>
            </a:r>
            <a:r>
              <a:rPr lang="en-US" sz="3200" dirty="0"/>
              <a:t> = AB + CD + BD</a:t>
            </a:r>
            <a:r>
              <a:rPr lang="en-US" sz="3200" dirty="0">
                <a:sym typeface="Symbol"/>
              </a:rPr>
              <a:t></a:t>
            </a:r>
          </a:p>
          <a:p>
            <a:r>
              <a:rPr lang="en-US" sz="3200" dirty="0">
                <a:sym typeface="Symbol"/>
              </a:rPr>
              <a:t>F  = (A + B)(C + D)(B + D)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Logic Diagrams with 3 ANDs and 1 OR Gates</a:t>
            </a:r>
            <a:endParaRPr lang="th-TH" sz="34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19</a:t>
            </a:fld>
            <a:endParaRPr lang="th-TH" sz="2000" dirty="0"/>
          </a:p>
        </p:txBody>
      </p:sp>
      <p:pic>
        <p:nvPicPr>
          <p:cNvPr id="10" name="Content Placeholder 9" descr="1-1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5114" y="1776222"/>
            <a:ext cx="5033772" cy="33055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Logic Gates</a:t>
            </a:r>
          </a:p>
          <a:p>
            <a:r>
              <a:rPr lang="en-US" dirty="0"/>
              <a:t>Boolean Algebra</a:t>
            </a:r>
          </a:p>
          <a:p>
            <a:r>
              <a:rPr lang="en-US" dirty="0"/>
              <a:t>Map Simplification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</a:t>
            </a:fld>
            <a:endParaRPr lang="th-TH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Logic Diagrams with 3 ORs and 1 AND Gates</a:t>
            </a:r>
            <a:endParaRPr lang="th-TH" sz="34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20</a:t>
            </a:fld>
            <a:endParaRPr lang="th-TH" sz="2000" dirty="0"/>
          </a:p>
        </p:txBody>
      </p:sp>
      <p:pic>
        <p:nvPicPr>
          <p:cNvPr id="10" name="Content Placeholder 9" descr="1-1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0280" y="1783080"/>
            <a:ext cx="4663440" cy="329184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Logic Diagrams with 3 NANDs and 1 NOR Gates</a:t>
            </a:r>
            <a:endParaRPr lang="th-TH" sz="32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21</a:t>
            </a:fld>
            <a:endParaRPr lang="th-TH" sz="2000" dirty="0"/>
          </a:p>
        </p:txBody>
      </p:sp>
      <p:pic>
        <p:nvPicPr>
          <p:cNvPr id="10" name="Content Placeholder 9" descr="1-1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6262" y="1803654"/>
            <a:ext cx="4951476" cy="325069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Logic Diagrams with 3 NORs and 1 NAND Gates</a:t>
            </a:r>
            <a:endParaRPr lang="th-TH" sz="32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22</a:t>
            </a:fld>
            <a:endParaRPr lang="th-TH" sz="2000" dirty="0"/>
          </a:p>
        </p:txBody>
      </p:sp>
      <p:pic>
        <p:nvPicPr>
          <p:cNvPr id="10" name="Content Placeholder 9" descr="1-1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12" y="1803654"/>
            <a:ext cx="4608576" cy="325069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93072"/>
          </a:xfrm>
        </p:spPr>
        <p:txBody>
          <a:bodyPr>
            <a:noAutofit/>
          </a:bodyPr>
          <a:lstStyle/>
          <a:p>
            <a:r>
              <a:rPr lang="en-US" sz="3600" dirty="0"/>
              <a:t>Don’t-Care Conditions</a:t>
            </a:r>
            <a:br>
              <a:rPr lang="en-US" sz="3600" dirty="0"/>
            </a:br>
            <a:r>
              <a:rPr lang="en-US" sz="3600" dirty="0"/>
              <a:t>F(A, B, C) = </a:t>
            </a:r>
            <a:r>
              <a:rPr lang="en-US" sz="3600" dirty="0">
                <a:sym typeface="Symbol"/>
              </a:rPr>
              <a:t>(0, 2, 6)</a:t>
            </a:r>
            <a:br>
              <a:rPr lang="en-US" sz="3600" dirty="0">
                <a:sym typeface="Symbol"/>
              </a:rPr>
            </a:br>
            <a:r>
              <a:rPr lang="en-US" sz="3600" dirty="0">
                <a:sym typeface="Symbol"/>
              </a:rPr>
              <a:t>d(A, B, C) = (1, 3, 5)</a:t>
            </a:r>
            <a:endParaRPr lang="th-TH" sz="36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23</a:t>
            </a:fld>
            <a:endParaRPr lang="th-TH" sz="2000" dirty="0"/>
          </a:p>
        </p:txBody>
      </p:sp>
      <p:pic>
        <p:nvPicPr>
          <p:cNvPr id="10" name="Content Placeholder 9" descr="1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8618" y="2276872"/>
            <a:ext cx="3826764" cy="278434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28E0DE-F7DF-41E0-B71E-8C0CE98B7E56}"/>
              </a:ext>
            </a:extLst>
          </p:cNvPr>
          <p:cNvSpPr/>
          <p:nvPr/>
        </p:nvSpPr>
        <p:spPr>
          <a:xfrm>
            <a:off x="2195736" y="4797152"/>
            <a:ext cx="50760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/>
              <a:t>F = A</a:t>
            </a:r>
            <a:r>
              <a:rPr lang="en-US" sz="3400" dirty="0">
                <a:sym typeface="Symbol"/>
              </a:rPr>
              <a:t> </a:t>
            </a:r>
            <a:r>
              <a:rPr lang="en-US" sz="3400" dirty="0"/>
              <a:t>+ BC</a:t>
            </a:r>
            <a:r>
              <a:rPr lang="en-US" sz="3400" dirty="0">
                <a:sym typeface="Symbol"/>
              </a:rPr>
              <a:t></a:t>
            </a:r>
            <a:endParaRPr lang="en-US" sz="3400" dirty="0">
              <a:sym typeface="Wingdings" panose="05000000000000000000" pitchFamily="2" charset="2"/>
            </a:endParaRPr>
          </a:p>
          <a:p>
            <a:pPr algn="ctr"/>
            <a:r>
              <a:rPr lang="en-US" sz="3400" dirty="0">
                <a:sym typeface="Symbol"/>
              </a:rPr>
              <a:t>F(A, B, C) = (0, 1, 2, 3, 6)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33F63A8-BA3E-46C9-BE00-57754338CA16}"/>
              </a:ext>
            </a:extLst>
          </p:cNvPr>
          <p:cNvSpPr/>
          <p:nvPr/>
        </p:nvSpPr>
        <p:spPr>
          <a:xfrm>
            <a:off x="70508" y="2060848"/>
            <a:ext cx="4250455" cy="722557"/>
          </a:xfrm>
          <a:prstGeom prst="wedgeRoundRectCallout">
            <a:avLst>
              <a:gd name="adj1" fmla="val 47971"/>
              <a:gd name="adj2" fmla="val 10369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The don’t care condition may be assumed to be either 0 or 1.</a:t>
            </a:r>
          </a:p>
        </p:txBody>
      </p:sp>
    </p:spTree>
    <p:extLst>
      <p:ext uri="{BB962C8B-B14F-4D97-AF65-F5344CB8AC3E}">
        <p14:creationId xmlns:p14="http://schemas.microsoft.com/office/powerpoint/2010/main" val="439864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 </a:t>
            </a:r>
            <a:r>
              <a:rPr lang="en-US" dirty="0" err="1"/>
              <a:t>Moris</a:t>
            </a:r>
            <a:r>
              <a:rPr lang="en-US" dirty="0"/>
              <a:t> </a:t>
            </a:r>
            <a:r>
              <a:rPr lang="en-US" dirty="0" err="1"/>
              <a:t>Mano</a:t>
            </a:r>
            <a:r>
              <a:rPr lang="en-US" dirty="0"/>
              <a:t>, </a:t>
            </a:r>
            <a:r>
              <a:rPr lang="en-US" b="1" dirty="0"/>
              <a:t>Computer System Architecture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ed. NJ: Prentice Hall, 1992.</a:t>
            </a:r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24</a:t>
            </a:fld>
            <a:endParaRPr lang="th-TH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Function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Boolean function can be expressed algebraically with binary variables, </a:t>
            </a:r>
            <a:br>
              <a:rPr lang="en-US" dirty="0"/>
            </a:br>
            <a:r>
              <a:rPr lang="en-US" dirty="0"/>
              <a:t>the logic operation symbols, parentheses, </a:t>
            </a:r>
            <a:br>
              <a:rPr lang="en-US" dirty="0"/>
            </a:br>
            <a:r>
              <a:rPr lang="en-US" dirty="0"/>
              <a:t>and equal sign.</a:t>
            </a:r>
            <a:endParaRPr lang="th-TH" dirty="0"/>
          </a:p>
          <a:p>
            <a:r>
              <a:rPr lang="en-US" dirty="0"/>
              <a:t>To represent a function in a truth table</a:t>
            </a:r>
            <a:br>
              <a:rPr lang="en-US" dirty="0"/>
            </a:br>
            <a:r>
              <a:rPr lang="en-US" dirty="0"/>
              <a:t>we need a list of the 2</a:t>
            </a:r>
            <a:r>
              <a:rPr lang="en-US" baseline="30000" dirty="0"/>
              <a:t>n</a:t>
            </a:r>
            <a:r>
              <a:rPr lang="en-US" dirty="0"/>
              <a:t> combinations of </a:t>
            </a:r>
            <a:br>
              <a:rPr lang="en-US" dirty="0"/>
            </a:br>
            <a:r>
              <a:rPr lang="en-US" dirty="0"/>
              <a:t>the n binary variables.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</a:t>
            </a:fld>
            <a:endParaRPr lang="th-TH" sz="2000" dirty="0"/>
          </a:p>
        </p:txBody>
      </p:sp>
      <p:sp>
        <p:nvSpPr>
          <p:cNvPr id="6" name="ตัวยึดท้ายกระดาษ 5">
            <a:extLst>
              <a:ext uri="{FF2B5EF4-FFF2-40B4-BE49-F238E27FC236}">
                <a16:creationId xmlns:a16="http://schemas.microsoft.com/office/drawing/2014/main" id="{4F3706D8-2F4F-4547-860F-BEDC841A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51171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Truth Table and Logic Diagram for</a:t>
            </a:r>
            <a:br>
              <a:rPr lang="en-US" dirty="0"/>
            </a:br>
            <a:r>
              <a:rPr lang="en-US" dirty="0"/>
              <a:t>F = x + </a:t>
            </a:r>
            <a:r>
              <a:rPr lang="en-US" dirty="0" err="1"/>
              <a:t>y</a:t>
            </a:r>
            <a:r>
              <a:rPr lang="en-US" dirty="0" err="1">
                <a:sym typeface="Symbol"/>
              </a:rPr>
              <a:t></a:t>
            </a:r>
            <a:r>
              <a:rPr lang="en-US" dirty="0" err="1"/>
              <a:t>z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</a:t>
            </a:fld>
            <a:endParaRPr lang="th-TH" sz="2000" dirty="0"/>
          </a:p>
        </p:txBody>
      </p:sp>
      <p:pic>
        <p:nvPicPr>
          <p:cNvPr id="9" name="Content Placeholder 8" descr="1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028" y="1673352"/>
            <a:ext cx="8695944" cy="35112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Graphic Symbols for NOR gate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5</a:t>
            </a:fld>
            <a:endParaRPr lang="th-TH" sz="2000" dirty="0"/>
          </a:p>
        </p:txBody>
      </p:sp>
      <p:pic>
        <p:nvPicPr>
          <p:cNvPr id="10" name="Content Placeholder 9" descr="1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454" y="2540889"/>
            <a:ext cx="8737092" cy="1776222"/>
          </a:xfr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1D7396-7D21-4AD8-A930-2F4DAD5A1B17}"/>
              </a:ext>
            </a:extLst>
          </p:cNvPr>
          <p:cNvSpPr/>
          <p:nvPr/>
        </p:nvSpPr>
        <p:spPr>
          <a:xfrm>
            <a:off x="5868144" y="2183991"/>
            <a:ext cx="2917316" cy="506533"/>
          </a:xfrm>
          <a:prstGeom prst="wedgeRoundRectCallout">
            <a:avLst>
              <a:gd name="adj1" fmla="val 3608"/>
              <a:gd name="adj2" fmla="val 12591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DeMorgan’s</a:t>
            </a:r>
            <a:r>
              <a:rPr lang="en-US" sz="2400" dirty="0"/>
              <a:t> theorem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Two Graphic Symbols for NAND gate</a:t>
            </a:r>
            <a:endParaRPr lang="th-TH" sz="42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6</a:t>
            </a:fld>
            <a:endParaRPr lang="th-TH" sz="2000" dirty="0"/>
          </a:p>
        </p:txBody>
      </p:sp>
      <p:pic>
        <p:nvPicPr>
          <p:cNvPr id="9" name="Content Placeholder 8" descr="1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883" y="2530602"/>
            <a:ext cx="8730234" cy="1796796"/>
          </a:xfr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6BDAEE1-F4D1-435C-8C07-D5D927FA33AC}"/>
              </a:ext>
            </a:extLst>
          </p:cNvPr>
          <p:cNvSpPr/>
          <p:nvPr/>
        </p:nvSpPr>
        <p:spPr>
          <a:xfrm>
            <a:off x="5868144" y="2183991"/>
            <a:ext cx="2917316" cy="506533"/>
          </a:xfrm>
          <a:prstGeom prst="wedgeRoundRectCallout">
            <a:avLst>
              <a:gd name="adj1" fmla="val 16146"/>
              <a:gd name="adj2" fmla="val 12036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DeMorgan’s</a:t>
            </a:r>
            <a:r>
              <a:rPr lang="en-US" sz="2400" dirty="0"/>
              <a:t> theorem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Algebra Manipulation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 = ABC + ABC’ + A’C</a:t>
            </a:r>
          </a:p>
          <a:p>
            <a:pPr marL="0" indent="0">
              <a:buNone/>
            </a:pPr>
            <a:r>
              <a:rPr lang="en-US" dirty="0"/>
              <a:t>   = AB (C + C’) + A’C</a:t>
            </a:r>
          </a:p>
          <a:p>
            <a:pPr marL="0" indent="0">
              <a:buNone/>
            </a:pPr>
            <a:r>
              <a:rPr lang="en-US" dirty="0"/>
              <a:t>   = AB (1) + A’C</a:t>
            </a:r>
          </a:p>
          <a:p>
            <a:pPr marL="0" indent="0">
              <a:buNone/>
            </a:pPr>
            <a:r>
              <a:rPr lang="en-US" dirty="0"/>
              <a:t>   = AB + A’C</a:t>
            </a:r>
          </a:p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7</a:t>
            </a:fld>
            <a:endParaRPr lang="th-TH" sz="2000" dirty="0"/>
          </a:p>
        </p:txBody>
      </p:sp>
      <p:sp>
        <p:nvSpPr>
          <p:cNvPr id="6" name="ตัวยึดท้ายกระดาษ 5">
            <a:extLst>
              <a:ext uri="{FF2B5EF4-FFF2-40B4-BE49-F238E27FC236}">
                <a16:creationId xmlns:a16="http://schemas.microsoft.com/office/drawing/2014/main" id="{29EECFB5-787D-4821-975D-6AB6BF57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DAF6B51-4080-40D6-8D8A-921ECC9D7C44}"/>
              </a:ext>
            </a:extLst>
          </p:cNvPr>
          <p:cNvSpPr/>
          <p:nvPr/>
        </p:nvSpPr>
        <p:spPr>
          <a:xfrm>
            <a:off x="3491880" y="3863181"/>
            <a:ext cx="4464496" cy="2193107"/>
          </a:xfrm>
          <a:prstGeom prst="wedgeRoundRectCallout">
            <a:avLst>
              <a:gd name="adj1" fmla="val -69257"/>
              <a:gd name="adj2" fmla="val -5945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By manipulating a Boolean expression according to  Boolean algebra rules, one may obtain </a:t>
            </a:r>
            <a:br>
              <a:rPr lang="en-US" sz="2400" dirty="0"/>
            </a:br>
            <a:r>
              <a:rPr lang="en-US" sz="2400" dirty="0"/>
              <a:t>a simpler expression that will require fewer gates.</a:t>
            </a:r>
          </a:p>
        </p:txBody>
      </p:sp>
    </p:spTree>
    <p:extLst>
      <p:ext uri="{BB962C8B-B14F-4D97-AF65-F5344CB8AC3E}">
        <p14:creationId xmlns:p14="http://schemas.microsoft.com/office/powerpoint/2010/main" val="245194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Logic Diagrams for </a:t>
            </a:r>
            <a:br>
              <a:rPr lang="en-US" dirty="0"/>
            </a:br>
            <a:r>
              <a:rPr lang="en-US" dirty="0"/>
              <a:t>the Same Boolean Function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8</a:t>
            </a:fld>
            <a:endParaRPr lang="th-TH" sz="2000" dirty="0"/>
          </a:p>
        </p:txBody>
      </p:sp>
      <p:pic>
        <p:nvPicPr>
          <p:cNvPr id="9" name="Content Placeholder 8" descr="1-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12" y="1772816"/>
            <a:ext cx="8037576" cy="42656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Logic Diagrams for </a:t>
            </a:r>
            <a:br>
              <a:rPr lang="en-US" dirty="0"/>
            </a:br>
            <a:r>
              <a:rPr lang="en-US" dirty="0"/>
              <a:t>the Same Boolean Function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9</a:t>
            </a:fld>
            <a:endParaRPr lang="th-TH" sz="2000" dirty="0"/>
          </a:p>
        </p:txBody>
      </p:sp>
      <p:pic>
        <p:nvPicPr>
          <p:cNvPr id="9" name="Content Placeholder 8" descr="1-6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450" y="1848231"/>
            <a:ext cx="6515100" cy="316153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5135</TotalTime>
  <Words>738</Words>
  <Application>Microsoft Office PowerPoint</Application>
  <PresentationFormat>On-screen Show (4:3)</PresentationFormat>
  <Paragraphs>106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ชุดรูปแบบของ Office</vt:lpstr>
      <vt:lpstr>Computer Architecture</vt:lpstr>
      <vt:lpstr>Outline</vt:lpstr>
      <vt:lpstr>Boolean Function</vt:lpstr>
      <vt:lpstr>Truth Table and Logic Diagram for F = x + yz</vt:lpstr>
      <vt:lpstr>Two Graphic Symbols for NOR gate</vt:lpstr>
      <vt:lpstr>Two Graphic Symbols for NAND gate</vt:lpstr>
      <vt:lpstr>Boolean Algebra Manipulation</vt:lpstr>
      <vt:lpstr>Two Logic Diagrams for  the Same Boolean Function</vt:lpstr>
      <vt:lpstr>Two Logic Diagrams for  the Same Boolean Function</vt:lpstr>
      <vt:lpstr>K-Map (Karnaugh Map)</vt:lpstr>
      <vt:lpstr>Maps for Two-Variable Functions</vt:lpstr>
      <vt:lpstr>Maps for Three-Variable Functions</vt:lpstr>
      <vt:lpstr>Maps for Four-Variable Functions</vt:lpstr>
      <vt:lpstr>Map for F(A, B, C) = (3, 4, 6, 7)</vt:lpstr>
      <vt:lpstr>Map for F(A, B, C) = (0, 2, 4, 5, 6)</vt:lpstr>
      <vt:lpstr>Map for F(A, B, C, D) = (0, 1, 2, 6, 8, 9, 10)</vt:lpstr>
      <vt:lpstr>Product-of-Sums Simplification</vt:lpstr>
      <vt:lpstr>Map for F(A, B, C) = (0, 1, 2, 5, 8, 9, 10)</vt:lpstr>
      <vt:lpstr>Logic Diagrams with 3 ANDs and 1 OR Gates</vt:lpstr>
      <vt:lpstr>Logic Diagrams with 3 ORs and 1 AND Gates</vt:lpstr>
      <vt:lpstr>Logic Diagrams with 3 NANDs and 1 NOR Gates</vt:lpstr>
      <vt:lpstr>Logic Diagrams with 3 NORs and 1 NAND Gates</vt:lpstr>
      <vt:lpstr>Don’t-Care Conditions F(A, B, C) = (0, 2, 6) d(A, B, C) = (1, 3, 5)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subject>Part I</dc:subject>
  <dc:creator>Chumphol Bunkhumpornpat</dc:creator>
  <cp:lastModifiedBy>CHUMPHOL BUNKHUMPORNPAT</cp:lastModifiedBy>
  <cp:revision>620</cp:revision>
  <cp:lastPrinted>2019-05-28T06:41:55Z</cp:lastPrinted>
  <dcterms:created xsi:type="dcterms:W3CDTF">2012-04-29T10:21:48Z</dcterms:created>
  <dcterms:modified xsi:type="dcterms:W3CDTF">2019-09-06T10:09:46Z</dcterms:modified>
</cp:coreProperties>
</file>